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272729"/>
    <a:srgbClr val="D4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501" y="-2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5CCF3-9B9F-4534-8CE4-61B17A49692F}" type="datetimeFigureOut">
              <a:rPr lang="fr-FR" smtClean="0"/>
              <a:t>02/05/2021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33822-B5A7-4698-8941-F4B46CAC153D}" type="slidenum">
              <a:rPr lang="fr-FR" smtClean="0"/>
              <a:t>‹N°›</a:t>
            </a:fld>
            <a:endParaRPr lang="fr-FR"/>
          </a:p>
        </p:txBody>
      </p:sp>
    </p:spTree>
    <p:extLst>
      <p:ext uri="{BB962C8B-B14F-4D97-AF65-F5344CB8AC3E}">
        <p14:creationId xmlns:p14="http://schemas.microsoft.com/office/powerpoint/2010/main" val="147178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933822-B5A7-4698-8941-F4B46CAC153D}" type="slidenum">
              <a:rPr lang="fr-FR" smtClean="0"/>
              <a:t>7</a:t>
            </a:fld>
            <a:endParaRPr lang="fr-FR"/>
          </a:p>
        </p:txBody>
      </p:sp>
    </p:spTree>
    <p:extLst>
      <p:ext uri="{BB962C8B-B14F-4D97-AF65-F5344CB8AC3E}">
        <p14:creationId xmlns:p14="http://schemas.microsoft.com/office/powerpoint/2010/main" val="371849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565397540"/>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455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46510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7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23769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59672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22493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114051993"/>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05416417"/>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6239292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71990841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3218594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4D4F7B-C62A-4E90-9A3B-AD7A46348B87}" type="datetimeFigureOut">
              <a:rPr lang="fr-FR" smtClean="0"/>
              <a:t>02/05/2021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95595234"/>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089609468"/>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D4F7B-C62A-4E90-9A3B-AD7A46348B87}" type="datetimeFigureOut">
              <a:rPr lang="fr-FR" smtClean="0"/>
              <a:t>02/05/2021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454449917"/>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92704980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448615040"/>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74D4F7B-C62A-4E90-9A3B-AD7A46348B87}" type="datetimeFigureOut">
              <a:rPr lang="fr-FR" smtClean="0"/>
              <a:t>02/05/2021</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FE15E9-F95A-48B8-8907-8A89B908BF5B}" type="slidenum">
              <a:rPr lang="fr-FR" smtClean="0"/>
              <a:t>‹N°›</a:t>
            </a:fld>
            <a:endParaRPr lang="fr-FR"/>
          </a:p>
        </p:txBody>
      </p:sp>
    </p:spTree>
    <p:extLst>
      <p:ext uri="{BB962C8B-B14F-4D97-AF65-F5344CB8AC3E}">
        <p14:creationId xmlns:p14="http://schemas.microsoft.com/office/powerpoint/2010/main" val="10855905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wipe dir="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youtu.be/WVOQrgHcKDA?t=99" TargetMode="External"/><Relationship Id="rId3" Type="http://schemas.openxmlformats.org/officeDocument/2006/relationships/hyperlink" Target="https://img.republicworld.com/republic-prod/stories/promolarge/xxhdpi/mnhowa4mxuncu9x2_1574239813.jpeg" TargetMode="External"/><Relationship Id="rId7" Type="http://schemas.openxmlformats.org/officeDocument/2006/relationships/hyperlink" Target="https://th.bing.com/th/id/R197e60bd75209edd589ea0a5513dc537" TargetMode="External"/><Relationship Id="rId2" Type="http://schemas.openxmlformats.org/officeDocument/2006/relationships/hyperlink" Target="https://youtu.be/OoTx1cYC5u8?t=18" TargetMode="External"/><Relationship Id="rId1" Type="http://schemas.openxmlformats.org/officeDocument/2006/relationships/slideLayout" Target="../slideLayouts/slideLayout2.xml"/><Relationship Id="rId6" Type="http://schemas.openxmlformats.org/officeDocument/2006/relationships/hyperlink" Target="https://th.bing.com/th/id/R906148c3e14a8e05be6d95454ca2eb1a" TargetMode="External"/><Relationship Id="rId5" Type="http://schemas.openxmlformats.org/officeDocument/2006/relationships/hyperlink" Target="https://tse3.mm.bing.net/th/id/OIP.KYD7mV6u2BXECDipsiXMPgAAAA?pid=ImgDet&amp;rs=1" TargetMode="External"/><Relationship Id="rId4" Type="http://schemas.openxmlformats.org/officeDocument/2006/relationships/hyperlink" Target="https://docs.google.com/viewer?a=v&amp;pid=sites&amp;srcid=ZGVmYXVsdGRvbWFpbnxkb25uYWx1dGplbnN8Z3g6NWNlZjc3NjM5ODFhY2I0NQ" TargetMode="External"/><Relationship Id="rId9" Type="http://schemas.openxmlformats.org/officeDocument/2006/relationships/hyperlink" Target="https://owlcation.com/humanities/Analysis-Of-Still-I-Rise-By-Maya-Angelo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51A82-17C6-456C-A428-67792D018337}"/>
              </a:ext>
            </a:extLst>
          </p:cNvPr>
          <p:cNvSpPr>
            <a:spLocks noGrp="1"/>
          </p:cNvSpPr>
          <p:nvPr>
            <p:ph type="ctrTitle"/>
          </p:nvPr>
        </p:nvSpPr>
        <p:spPr/>
        <p:txBody>
          <a:bodyPr>
            <a:normAutofit fontScale="90000"/>
          </a:bodyPr>
          <a:lstStyle/>
          <a:p>
            <a:pPr>
              <a:lnSpc>
                <a:spcPct val="107000"/>
              </a:lnSpc>
              <a:spcBef>
                <a:spcPts val="200"/>
              </a:spcBef>
            </a:pP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Theme:</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Building and Expressing Yourself and/or Travels</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br>
              <a:rPr lang="fr-FR" sz="2400" b="1" dirty="0">
                <a:solidFill>
                  <a:schemeClr val="tx1">
                    <a:lumMod val="8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solidFill>
                  <a:schemeClr val="tx1">
                    <a:lumMod val="85000"/>
                  </a:schemeClr>
                </a:solidFill>
                <a:effectLst>
                  <a:outerShdw blurRad="38100" dist="38100" dir="2700000" algn="tl">
                    <a:srgbClr val="000000">
                      <a:alpha val="43137"/>
                    </a:srgbClr>
                  </a:outerShdw>
                </a:effectLst>
                <a:latin typeface="OpenDyslexicAlta" panose="00000500000000000000" pitchFamily="2" charset="0"/>
                <a:ea typeface="DengXian Light" panose="02010600030101010101" pitchFamily="2" charset="-122"/>
                <a:cs typeface="Times New Roman" panose="02020603050405020304" pitchFamily="18" charset="0"/>
              </a:rPr>
              <a:t>Key question: To what extent. Does chaos lead to rebuilding oneself?</a:t>
            </a:r>
            <a:endParaRPr lang="fr-FR" b="1" dirty="0">
              <a:solidFill>
                <a:schemeClr val="tx1">
                  <a:lumMod val="85000"/>
                </a:schemeClr>
              </a:solidFill>
              <a:effectLst>
                <a:outerShdw blurRad="38100" dist="38100" dir="2700000" algn="tl">
                  <a:srgbClr val="000000">
                    <a:alpha val="43137"/>
                  </a:srgbClr>
                </a:outerShdw>
              </a:effectLst>
            </a:endParaRPr>
          </a:p>
        </p:txBody>
      </p:sp>
      <p:sp>
        <p:nvSpPr>
          <p:cNvPr id="3" name="Sous-titre 2">
            <a:extLst>
              <a:ext uri="{FF2B5EF4-FFF2-40B4-BE49-F238E27FC236}">
                <a16:creationId xmlns:a16="http://schemas.microsoft.com/office/drawing/2014/main" id="{45C14463-304A-46AB-A606-747115A9F5D5}"/>
              </a:ext>
            </a:extLst>
          </p:cNvPr>
          <p:cNvSpPr>
            <a:spLocks noGrp="1"/>
          </p:cNvSpPr>
          <p:nvPr>
            <p:ph type="subTitle" idx="1"/>
          </p:nvPr>
        </p:nvSpPr>
        <p:spPr/>
        <p:txBody>
          <a:bodyPr/>
          <a:lstStyle/>
          <a:p>
            <a:r>
              <a:rPr lang="en-GB" b="1" dirty="0">
                <a:solidFill>
                  <a:schemeClr val="accent3">
                    <a:lumMod val="60000"/>
                    <a:lumOff val="40000"/>
                  </a:schemeClr>
                </a:solidFill>
                <a:effectLst>
                  <a:outerShdw blurRad="38100" dist="38100" dir="2700000" algn="tl">
                    <a:srgbClr val="000000">
                      <a:alpha val="43137"/>
                    </a:srgbClr>
                  </a:outerShdw>
                </a:effectLst>
              </a:rPr>
              <a:t>Presented By Henry Letellier</a:t>
            </a:r>
          </a:p>
        </p:txBody>
      </p:sp>
    </p:spTree>
    <p:extLst>
      <p:ext uri="{BB962C8B-B14F-4D97-AF65-F5344CB8AC3E}">
        <p14:creationId xmlns:p14="http://schemas.microsoft.com/office/powerpoint/2010/main" val="188388933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D054E-BE73-4CE7-9006-3D30D3299E10}"/>
              </a:ext>
            </a:extLst>
          </p:cNvPr>
          <p:cNvSpPr>
            <a:spLocks noGrp="1"/>
          </p:cNvSpPr>
          <p:nvPr>
            <p:ph type="title"/>
          </p:nvPr>
        </p:nvSpPr>
        <p:spPr/>
        <p:txBody>
          <a:bodyPr/>
          <a:lstStyle/>
          <a:p>
            <a:r>
              <a:rPr lang="fr-FR" dirty="0"/>
              <a:t>The documents:</a:t>
            </a:r>
          </a:p>
        </p:txBody>
      </p:sp>
      <p:sp>
        <p:nvSpPr>
          <p:cNvPr id="3" name="Espace réservé du contenu 2">
            <a:extLst>
              <a:ext uri="{FF2B5EF4-FFF2-40B4-BE49-F238E27FC236}">
                <a16:creationId xmlns:a16="http://schemas.microsoft.com/office/drawing/2014/main" id="{790F7819-FC91-45F5-AA36-43040E4CEC06}"/>
              </a:ext>
            </a:extLst>
          </p:cNvPr>
          <p:cNvSpPr>
            <a:spLocks noGrp="1"/>
          </p:cNvSpPr>
          <p:nvPr>
            <p:ph idx="1"/>
          </p:nvPr>
        </p:nvSpPr>
        <p:spPr>
          <a:xfrm>
            <a:off x="838200" y="1539240"/>
            <a:ext cx="10515600" cy="4709160"/>
          </a:xfrm>
        </p:spPr>
        <p:txBody>
          <a:bodyPr>
            <a:normAutofit lnSpcReduction="10000"/>
          </a:bodyPr>
          <a:lstStyle/>
          <a:p>
            <a:pPr marL="0" indent="0">
              <a:buNone/>
            </a:pPr>
            <a:r>
              <a:rPr lang="en-GB" dirty="0">
                <a:solidFill>
                  <a:schemeClr val="tx1">
                    <a:lumMod val="85000"/>
                  </a:schemeClr>
                </a:solidFill>
              </a:rPr>
              <a:t>Requirements:</a:t>
            </a:r>
          </a:p>
          <a:p>
            <a:pPr marL="0" indent="0">
              <a:buNone/>
            </a:pPr>
            <a:r>
              <a:rPr lang="en-GB" dirty="0">
                <a:solidFill>
                  <a:schemeClr val="tx1">
                    <a:lumMod val="85000"/>
                  </a:schemeClr>
                </a:solidFill>
              </a:rPr>
              <a:t>No more than 2 literary documents:</a:t>
            </a:r>
          </a:p>
          <a:p>
            <a:pPr indent="-342900"/>
            <a:r>
              <a:rPr lang="en-GB" dirty="0">
                <a:solidFill>
                  <a:schemeClr val="tx1">
                    <a:lumMod val="85000"/>
                  </a:schemeClr>
                </a:solidFill>
              </a:rPr>
              <a:t>Still I rise – Maya Angelou“</a:t>
            </a:r>
          </a:p>
          <a:p>
            <a:pPr indent="-342900"/>
            <a:r>
              <a:rPr lang="en-GB" dirty="0">
                <a:solidFill>
                  <a:schemeClr val="tx1">
                    <a:lumMod val="85000"/>
                  </a:schemeClr>
                </a:solidFill>
              </a:rPr>
              <a:t>I know this much is true " – Wally Lamb</a:t>
            </a:r>
          </a:p>
          <a:p>
            <a:pPr marL="0" indent="0">
              <a:buNone/>
            </a:pPr>
            <a:r>
              <a:rPr lang="en-GB" dirty="0">
                <a:solidFill>
                  <a:schemeClr val="tx1">
                    <a:lumMod val="85000"/>
                  </a:schemeClr>
                </a:solidFill>
              </a:rPr>
              <a:t>At least 2 visual documents. </a:t>
            </a:r>
          </a:p>
          <a:p>
            <a:pPr indent="-342900"/>
            <a:r>
              <a:rPr lang="en-GB" dirty="0">
                <a:solidFill>
                  <a:schemeClr val="tx1">
                    <a:lumMod val="85000"/>
                  </a:schemeClr>
                </a:solidFill>
              </a:rPr>
              <a:t>The Joker – Todd Phillips</a:t>
            </a:r>
          </a:p>
          <a:p>
            <a:pPr indent="-342900"/>
            <a:r>
              <a:rPr lang="en-GB" dirty="0">
                <a:solidFill>
                  <a:schemeClr val="tx1">
                    <a:lumMod val="85000"/>
                  </a:schemeClr>
                </a:solidFill>
              </a:rPr>
              <a:t>Red Sparrow – Francis Lawrence</a:t>
            </a:r>
          </a:p>
          <a:p>
            <a:pPr marL="0" indent="0">
              <a:buNone/>
            </a:pPr>
            <a:r>
              <a:rPr lang="en-GB" dirty="0">
                <a:solidFill>
                  <a:schemeClr val="tx1">
                    <a:lumMod val="85000"/>
                  </a:schemeClr>
                </a:solidFill>
              </a:rPr>
              <a:t>At least 1 document from the program</a:t>
            </a:r>
          </a:p>
          <a:p>
            <a:pPr indent="-342900"/>
            <a:r>
              <a:rPr lang="en-GB" dirty="0">
                <a:solidFill>
                  <a:schemeClr val="tx1">
                    <a:lumMod val="85000"/>
                  </a:schemeClr>
                </a:solidFill>
              </a:rPr>
              <a:t>The handmaids Tale – Margaret Atwood</a:t>
            </a:r>
          </a:p>
          <a:p>
            <a:pPr marL="0" indent="0">
              <a:buNone/>
            </a:pPr>
            <a:r>
              <a:rPr lang="en-GB" dirty="0">
                <a:solidFill>
                  <a:schemeClr val="tx1">
                    <a:lumMod val="85000"/>
                  </a:schemeClr>
                </a:solidFill>
              </a:rPr>
              <a:t>At least 1 non-literary document</a:t>
            </a:r>
          </a:p>
          <a:p>
            <a:pPr indent="-342900"/>
            <a:r>
              <a:rPr lang="en-GB" dirty="0">
                <a:solidFill>
                  <a:schemeClr val="tx1">
                    <a:lumMod val="85000"/>
                  </a:schemeClr>
                </a:solidFill>
              </a:rPr>
              <a:t>The lost Cafe Schindler – Meriel Schindler</a:t>
            </a:r>
          </a:p>
          <a:p>
            <a:pPr marL="0" indent="0">
              <a:buNone/>
            </a:pPr>
            <a:endParaRPr lang="en-GB" dirty="0">
              <a:solidFill>
                <a:schemeClr val="tx1">
                  <a:lumMod val="85000"/>
                </a:schemeClr>
              </a:solidFill>
            </a:endParaRPr>
          </a:p>
        </p:txBody>
      </p:sp>
    </p:spTree>
    <p:extLst>
      <p:ext uri="{BB962C8B-B14F-4D97-AF65-F5344CB8AC3E}">
        <p14:creationId xmlns:p14="http://schemas.microsoft.com/office/powerpoint/2010/main" val="281749098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41CF7-2FD1-409B-89A4-120532DF291E}"/>
              </a:ext>
            </a:extLst>
          </p:cNvPr>
          <p:cNvSpPr>
            <a:spLocks noGrp="1"/>
          </p:cNvSpPr>
          <p:nvPr>
            <p:ph type="title"/>
          </p:nvPr>
        </p:nvSpPr>
        <p:spPr/>
        <p:txBody>
          <a:bodyPr>
            <a:normAutofit fontScale="90000"/>
          </a:bodyPr>
          <a:lstStyle/>
          <a:p>
            <a:r>
              <a:rPr lang="en-US" dirty="0"/>
              <a:t>The lost Cafe Schindler by Meriel Schindler</a:t>
            </a:r>
            <a:br>
              <a:rPr lang="en-US" dirty="0"/>
            </a:br>
            <a:endParaRPr lang="fr-FR" dirty="0"/>
          </a:p>
        </p:txBody>
      </p:sp>
      <p:sp>
        <p:nvSpPr>
          <p:cNvPr id="3" name="Espace réservé du contenu 2">
            <a:extLst>
              <a:ext uri="{FF2B5EF4-FFF2-40B4-BE49-F238E27FC236}">
                <a16:creationId xmlns:a16="http://schemas.microsoft.com/office/drawing/2014/main" id="{F0727B83-4416-44BA-8197-C560F7BAB9C6}"/>
              </a:ext>
            </a:extLst>
          </p:cNvPr>
          <p:cNvSpPr>
            <a:spLocks noGrp="1"/>
          </p:cNvSpPr>
          <p:nvPr>
            <p:ph idx="1"/>
          </p:nvPr>
        </p:nvSpPr>
        <p:spPr>
          <a:xfrm>
            <a:off x="723900" y="1825625"/>
            <a:ext cx="11003280" cy="4351338"/>
          </a:xfrm>
        </p:spPr>
        <p:txBody>
          <a:bodyPr numCol="2" spcCol="180000">
            <a:normAutofit fontScale="47500" lnSpcReduction="20000"/>
          </a:bodyPr>
          <a:lstStyle/>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Hörhager picks up Kurt’s toboggan, which is propped up against a wall in the hall. He holds the woven seat and lifts it high above his head, then brings it down hard on Hugo’s head. One of the iron strips that is nailed to the hooped runners to protect the wood, cuts a deep vertical gash down Hugo's forehead, and blood drips down his face and into his eyes.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In all, the whole episode lasts no more than twenty minutes. As they leave, one of the men shouts at Hugo: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‘You had no mercy on us, when we were unemployed for years!’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When the men left Hugo, the group split up. Three went home, and Hörhager, Schneider and Ebner walk to the railway station bar to report to Squadron Leader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Mayerbrucker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is waiting for them. Ebner describes carefully what they have done, noting by name who has been cooperative and who has been less helpful.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Back at the flat, Sofie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Freiger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trying to wake up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lives on the third floor. He is out at his mother’s house but returned a short while later.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his witness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entered the Schindler flat and found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bedroom in chaos. Furniture was broken and there were splashes of blood everywhere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how shocked he was at Hugo’s state. He has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10 cm gash on his head that was bleeding heavily and was deep enough to reveal his skull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His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arm and leg were also injured.</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Just as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bandaging Hugo up,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three members of 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arrive in the flat. Upon seeing the doctor</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scream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him</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‘What are you doing here?!’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responded,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a doctor, I am obliged to provide medical help.’</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then apparently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looked around the room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the broken furniture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seemingly satisfied, left a few minutes later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Hugo as being utterly deranged. Hugo was very lucky indeed to have the doctor as a neighbour, not only because of the medical treatment he received but also because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Gestapo might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otherwise have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arrested him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taken him into 'protective custody'</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they did with many other Jews that evening.</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After the Gestapo leave,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moves Hugo to a local sanatorium, where he stitches up the wound himself under local anaesthetic. He decides against getting Hugo X-rayed as that would mean a trip to the X-ray room and others would then know he is in the sanatorium. Instead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uses cold compresses to bring down the swelling</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witness statement,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does not recall any fractures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only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remembers using bandages to treat Hugo.</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Four days later Hugo leaves the sanatorium.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has no time to convalesce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he 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determined to get himself and the rest of his family out of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Sofie, who at eighty-one is still a formidable force, has no desire to leave Innsbruck, but even she can see that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Tyrol is no longer tenable.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decision is made for them. In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December 1938</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Sofie, Hugo and Erich are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ordered to move to Vienna as part of Hofer’s last sweep of the Jews in western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As far as I can reconstruct, Erich escaped the violence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 Innsbruck's pogrom as he was in a clinic in Germany for his heart condition.</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600"/>
              </a:spcBef>
              <a:spcAft>
                <a:spcPts val="600"/>
              </a:spcAft>
              <a:buNone/>
            </a:pPr>
            <a:endParaRPr lang="fr-FR" dirty="0">
              <a:solidFill>
                <a:schemeClr val="tx1">
                  <a:lumMod val="85000"/>
                </a:schemeClr>
              </a:solidFill>
            </a:endParaRPr>
          </a:p>
        </p:txBody>
      </p:sp>
    </p:spTree>
    <p:extLst>
      <p:ext uri="{BB962C8B-B14F-4D97-AF65-F5344CB8AC3E}">
        <p14:creationId xmlns:p14="http://schemas.microsoft.com/office/powerpoint/2010/main" val="283791316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F94C0-E18B-46D3-BE0F-697320CA1939}"/>
              </a:ext>
            </a:extLst>
          </p:cNvPr>
          <p:cNvSpPr>
            <a:spLocks noGrp="1"/>
          </p:cNvSpPr>
          <p:nvPr>
            <p:ph type="title"/>
          </p:nvPr>
        </p:nvSpPr>
        <p:spPr/>
        <p:txBody>
          <a:bodyPr>
            <a:normAutofit fontScale="90000"/>
          </a:bodyPr>
          <a:lstStyle/>
          <a:p>
            <a:r>
              <a:rPr lang="fr-FR" dirty="0"/>
              <a:t>The Joker by Todd Phillips</a:t>
            </a:r>
            <a:br>
              <a:rPr lang="fr-FR" dirty="0"/>
            </a:br>
            <a:endParaRPr lang="fr-FR" dirty="0"/>
          </a:p>
        </p:txBody>
      </p:sp>
      <p:pic>
        <p:nvPicPr>
          <p:cNvPr id="4" name="Image 3">
            <a:extLst>
              <a:ext uri="{FF2B5EF4-FFF2-40B4-BE49-F238E27FC236}">
                <a16:creationId xmlns:a16="http://schemas.microsoft.com/office/drawing/2014/main" id="{582FF55B-83C4-44FD-8F81-1AF8B5D10163}"/>
              </a:ext>
            </a:extLst>
          </p:cNvPr>
          <p:cNvPicPr/>
          <p:nvPr/>
        </p:nvPicPr>
        <p:blipFill rotWithShape="1">
          <a:blip r:embed="rId2"/>
          <a:srcRect b="2656"/>
          <a:stretch/>
        </p:blipFill>
        <p:spPr>
          <a:xfrm>
            <a:off x="213360" y="1652587"/>
            <a:ext cx="6395156" cy="3155632"/>
          </a:xfrm>
          <a:prstGeom prst="rect">
            <a:avLst/>
          </a:prstGeom>
        </p:spPr>
      </p:pic>
      <p:pic>
        <p:nvPicPr>
          <p:cNvPr id="5" name="Image 4">
            <a:extLst>
              <a:ext uri="{FF2B5EF4-FFF2-40B4-BE49-F238E27FC236}">
                <a16:creationId xmlns:a16="http://schemas.microsoft.com/office/drawing/2014/main" id="{DD70DDB4-3582-4145-8876-DD50367D22A6}"/>
              </a:ext>
            </a:extLst>
          </p:cNvPr>
          <p:cNvPicPr/>
          <p:nvPr/>
        </p:nvPicPr>
        <p:blipFill>
          <a:blip r:embed="rId3"/>
          <a:stretch>
            <a:fillRect/>
          </a:stretch>
        </p:blipFill>
        <p:spPr>
          <a:xfrm>
            <a:off x="6536055" y="1652587"/>
            <a:ext cx="5521388" cy="3155632"/>
          </a:xfrm>
          <a:prstGeom prst="rect">
            <a:avLst/>
          </a:prstGeom>
        </p:spPr>
      </p:pic>
      <p:sp>
        <p:nvSpPr>
          <p:cNvPr id="6" name="ZoneTexte 5">
            <a:extLst>
              <a:ext uri="{FF2B5EF4-FFF2-40B4-BE49-F238E27FC236}">
                <a16:creationId xmlns:a16="http://schemas.microsoft.com/office/drawing/2014/main" id="{447AF446-D1DE-4502-B626-D7499CB19BE2}"/>
              </a:ext>
            </a:extLst>
          </p:cNvPr>
          <p:cNvSpPr txBox="1"/>
          <p:nvPr/>
        </p:nvSpPr>
        <p:spPr>
          <a:xfrm>
            <a:off x="213360" y="4914900"/>
            <a:ext cx="6322695" cy="369332"/>
          </a:xfrm>
          <a:prstGeom prst="rect">
            <a:avLst/>
          </a:prstGeom>
          <a:noFill/>
        </p:spPr>
        <p:txBody>
          <a:bodyPr wrap="square" rtlCol="0">
            <a:spAutoFit/>
          </a:bodyPr>
          <a:lstStyle/>
          <a:p>
            <a:pPr algn="ctr"/>
            <a:r>
              <a:rPr lang="en-GB" dirty="0">
                <a:solidFill>
                  <a:schemeClr val="tx1">
                    <a:lumMod val="85000"/>
                  </a:schemeClr>
                </a:solidFill>
              </a:rPr>
              <a:t>The Arthur Fleck climbing the stairs</a:t>
            </a:r>
          </a:p>
        </p:txBody>
      </p:sp>
      <p:sp>
        <p:nvSpPr>
          <p:cNvPr id="7" name="ZoneTexte 6">
            <a:extLst>
              <a:ext uri="{FF2B5EF4-FFF2-40B4-BE49-F238E27FC236}">
                <a16:creationId xmlns:a16="http://schemas.microsoft.com/office/drawing/2014/main" id="{5ECA4A08-4B3E-464A-9678-4065ADC10903}"/>
              </a:ext>
            </a:extLst>
          </p:cNvPr>
          <p:cNvSpPr txBox="1"/>
          <p:nvPr/>
        </p:nvSpPr>
        <p:spPr>
          <a:xfrm>
            <a:off x="6536055" y="4945380"/>
            <a:ext cx="5521388" cy="365760"/>
          </a:xfrm>
          <a:prstGeom prst="rect">
            <a:avLst/>
          </a:prstGeom>
          <a:noFill/>
        </p:spPr>
        <p:txBody>
          <a:bodyPr wrap="square" rtlCol="0">
            <a:spAutoFit/>
          </a:bodyPr>
          <a:lstStyle/>
          <a:p>
            <a:pPr algn="ctr"/>
            <a:r>
              <a:rPr lang="en-GB" dirty="0">
                <a:solidFill>
                  <a:schemeClr val="tx1">
                    <a:lumMod val="85000"/>
                  </a:schemeClr>
                </a:solidFill>
              </a:rPr>
              <a:t>The Joker walking down the stairs</a:t>
            </a:r>
          </a:p>
        </p:txBody>
      </p:sp>
    </p:spTree>
    <p:extLst>
      <p:ext uri="{BB962C8B-B14F-4D97-AF65-F5344CB8AC3E}">
        <p14:creationId xmlns:p14="http://schemas.microsoft.com/office/powerpoint/2010/main" val="379839620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EE8D0-EADA-4D3F-843E-A4D28780899C}"/>
              </a:ext>
            </a:extLst>
          </p:cNvPr>
          <p:cNvSpPr>
            <a:spLocks noGrp="1"/>
          </p:cNvSpPr>
          <p:nvPr>
            <p:ph type="title"/>
          </p:nvPr>
        </p:nvSpPr>
        <p:spPr/>
        <p:txBody>
          <a:bodyPr>
            <a:normAutofit fontScale="90000"/>
          </a:bodyPr>
          <a:lstStyle/>
          <a:p>
            <a:r>
              <a:rPr lang="en-US" sz="3600" dirty="0"/>
              <a:t>The handmaids Tale (The escape) by Margaret Atwood</a:t>
            </a:r>
            <a:endParaRPr lang="fr-FR" sz="4000" dirty="0"/>
          </a:p>
        </p:txBody>
      </p:sp>
      <p:sp>
        <p:nvSpPr>
          <p:cNvPr id="3" name="Espace réservé du contenu 2">
            <a:extLst>
              <a:ext uri="{FF2B5EF4-FFF2-40B4-BE49-F238E27FC236}">
                <a16:creationId xmlns:a16="http://schemas.microsoft.com/office/drawing/2014/main" id="{A75AAD07-F060-410C-83B7-7219C64F7D59}"/>
              </a:ext>
            </a:extLst>
          </p:cNvPr>
          <p:cNvSpPr>
            <a:spLocks noGrp="1"/>
          </p:cNvSpPr>
          <p:nvPr>
            <p:ph idx="1"/>
          </p:nvPr>
        </p:nvSpPr>
        <p:spPr>
          <a:xfrm>
            <a:off x="533400" y="1732449"/>
            <a:ext cx="10949939" cy="4462611"/>
          </a:xfrm>
        </p:spPr>
        <p:txBody>
          <a:bodyPr>
            <a:normAutofit fontScale="85000" lnSpcReduction="10000"/>
          </a:bodyPr>
          <a:lstStyle/>
          <a:p>
            <a:pPr marL="0" indent="0" algn="just">
              <a:buNone/>
            </a:pPr>
            <a:r>
              <a:rPr lang="en-US" sz="1600" dirty="0">
                <a:solidFill>
                  <a:schemeClr val="tx1"/>
                </a:solidFill>
              </a:rPr>
              <a:t>We have almost nothing with us, we don't want to look as if we're going anywhere far or permanent.</a:t>
            </a:r>
            <a:r>
              <a:rPr lang="en-US" sz="1600" dirty="0">
                <a:solidFill>
                  <a:schemeClr val="tx1">
                    <a:lumMod val="85000"/>
                  </a:schemeClr>
                </a:solidFill>
              </a:rPr>
              <a:t> We have the forged passports, guaranteed, worth the price. We couldn't pay in money, of course, or put it on the </a:t>
            </a:r>
            <a:r>
              <a:rPr lang="en-US" sz="1600" dirty="0" err="1">
                <a:solidFill>
                  <a:schemeClr val="tx1">
                    <a:lumMod val="85000"/>
                  </a:schemeClr>
                </a:solidFill>
              </a:rPr>
              <a:t>Compucount</a:t>
            </a:r>
            <a:r>
              <a:rPr lang="en-US" sz="1600" dirty="0">
                <a:solidFill>
                  <a:schemeClr val="tx1">
                    <a:lumMod val="85000"/>
                  </a:schemeClr>
                </a:solidFill>
              </a:rPr>
              <a:t>: we used other things, some </a:t>
            </a:r>
            <a:r>
              <a:rPr lang="en-US" sz="1600" dirty="0" err="1">
                <a:solidFill>
                  <a:schemeClr val="tx1">
                    <a:lumMod val="85000"/>
                  </a:schemeClr>
                </a:solidFill>
              </a:rPr>
              <a:t>jewellery</a:t>
            </a:r>
            <a:r>
              <a:rPr lang="en-US" sz="1600" dirty="0">
                <a:solidFill>
                  <a:schemeClr val="tx1">
                    <a:lumMod val="85000"/>
                  </a:schemeClr>
                </a:solidFill>
              </a:rPr>
              <a:t> that was my grandmother's, a stamp collection Luke inherited from his uncle. Such things can be exchanged, for money, in other countries. When we get to the border, </a:t>
            </a:r>
            <a:r>
              <a:rPr lang="en-US" sz="1600" dirty="0">
                <a:solidFill>
                  <a:schemeClr val="tx1"/>
                </a:solidFill>
              </a:rPr>
              <a:t>we'll pretend we're just going over on a day trip</a:t>
            </a:r>
            <a:r>
              <a:rPr lang="en-US" sz="1600" dirty="0">
                <a:solidFill>
                  <a:schemeClr val="tx1">
                    <a:lumMod val="85000"/>
                  </a:schemeClr>
                </a:solidFill>
              </a:rPr>
              <a:t>; </a:t>
            </a:r>
            <a:r>
              <a:rPr lang="en-US" sz="1600" dirty="0">
                <a:solidFill>
                  <a:schemeClr val="tx1"/>
                </a:solidFill>
              </a:rPr>
              <a:t>the fake visas are for a day</a:t>
            </a:r>
            <a:r>
              <a:rPr lang="en-US" sz="1600" dirty="0">
                <a:solidFill>
                  <a:schemeClr val="tx1">
                    <a:lumMod val="85000"/>
                  </a:schemeClr>
                </a:solidFill>
              </a:rPr>
              <a:t>. Before that I'll give her [their daughter] a sleeping pill so she'll be asleep when we cross. </a:t>
            </a:r>
            <a:r>
              <a:rPr lang="en-US" sz="1600" dirty="0">
                <a:solidFill>
                  <a:schemeClr val="tx1"/>
                </a:solidFill>
              </a:rPr>
              <a:t>That way she won't betray us.</a:t>
            </a:r>
            <a:r>
              <a:rPr lang="en-US" sz="1600" dirty="0">
                <a:solidFill>
                  <a:schemeClr val="tx1">
                    <a:lumMod val="85000"/>
                  </a:schemeClr>
                </a:solidFill>
              </a:rPr>
              <a:t> You can't expect a child to lie convincingly. And I don't want her to feel frightened, to feel the fear that is now tightening my muscles, tensing my spine, pulling me so taut that I'm certain I would break if touched. Every stoplight is an ordeal. We'll spend the night at a motel, or, better</a:t>
            </a:r>
            <a:r>
              <a:rPr lang="en-US" sz="1600" dirty="0">
                <a:solidFill>
                  <a:schemeClr val="tx1"/>
                </a:solidFill>
              </a:rPr>
              <a:t>, sleeping in the car on a side road so there will be no suspicious questions</a:t>
            </a:r>
            <a:r>
              <a:rPr lang="en-US" sz="1600" dirty="0">
                <a:solidFill>
                  <a:schemeClr val="tx1">
                    <a:lumMod val="85000"/>
                  </a:schemeClr>
                </a:solidFill>
              </a:rPr>
              <a:t>. We'll cross in the morning, drive over the bridge, easily, just like driving to the supermarket. We turn onto the freeway, head north, flowing with not much traffic. Since the war started, gas is expensive and in short supply. Outside the city we pass the first checkpoint. All they want is a look at the license, Luke does it well. The license matches the passport: we thought of that. Back on the road, he squeezes my hand, glances over at me. You're white as a sheet, he says. That is how I feel: white, flat, thin. I feel transparent. Surely, they will be able to see through me. Worse, how will 1 be able to hold on to Luke, to her, when I'm so flat, so while? I feel as if there's not much left of me; </a:t>
            </a:r>
            <a:r>
              <a:rPr lang="en-US" sz="1600" dirty="0">
                <a:solidFill>
                  <a:schemeClr val="tx1"/>
                </a:solidFill>
              </a:rPr>
              <a:t>they will slip through my arms, as if I'm made of smoke</a:t>
            </a:r>
            <a:r>
              <a:rPr lang="en-US" sz="1600" dirty="0">
                <a:solidFill>
                  <a:schemeClr val="tx1">
                    <a:lumMod val="85000"/>
                  </a:schemeClr>
                </a:solidFill>
              </a:rPr>
              <a:t>, as if I'm a </a:t>
            </a:r>
            <a:r>
              <a:rPr lang="en-US" sz="1600" dirty="0">
                <a:solidFill>
                  <a:schemeClr val="tx1"/>
                </a:solidFill>
              </a:rPr>
              <a:t>mirage</a:t>
            </a:r>
            <a:r>
              <a:rPr lang="en-US" sz="1600" dirty="0">
                <a:solidFill>
                  <a:schemeClr val="tx1">
                    <a:lumMod val="85000"/>
                  </a:schemeClr>
                </a:solidFill>
              </a:rPr>
              <a:t>, </a:t>
            </a:r>
            <a:r>
              <a:rPr lang="en-US" sz="1600" dirty="0">
                <a:solidFill>
                  <a:schemeClr val="tx1"/>
                </a:solidFill>
              </a:rPr>
              <a:t>fading before their eyes</a:t>
            </a:r>
            <a:r>
              <a:rPr lang="en-US" sz="1600" dirty="0">
                <a:solidFill>
                  <a:schemeClr val="tx1">
                    <a:lumMod val="85000"/>
                  </a:schemeClr>
                </a:solidFill>
              </a:rPr>
              <a:t>. […]Here is what I believe.</a:t>
            </a:r>
          </a:p>
          <a:p>
            <a:pPr marL="0" indent="0" algn="just">
              <a:buNone/>
            </a:pPr>
            <a:r>
              <a:rPr lang="en-US" sz="1600" dirty="0">
                <a:solidFill>
                  <a:schemeClr val="tx1">
                    <a:lumMod val="85000"/>
                  </a:schemeClr>
                </a:solidFill>
              </a:rPr>
              <a:t>I believe Luke is lying face down in a thicket, a tangle of bracken, the brown fronds from last year under the green ones just unrolled, or ground hemlock perhaps, although it's too early for the red berries. What is left of him: </a:t>
            </a:r>
            <a:r>
              <a:rPr lang="en-US" sz="1600" dirty="0">
                <a:solidFill>
                  <a:schemeClr val="tx1"/>
                </a:solidFill>
              </a:rPr>
              <a:t>his hair, the bones, the plaid wool shirt, green and black, the leather belt, the work boots</a:t>
            </a:r>
            <a:r>
              <a:rPr lang="en-US" sz="1600" dirty="0">
                <a:solidFill>
                  <a:schemeClr val="tx1">
                    <a:lumMod val="85000"/>
                  </a:schemeClr>
                </a:solidFill>
              </a:rPr>
              <a:t>. I know exactly what he was wearing. I can see his clothes in my mind, bright as a lithograph or a full-color advertisement, from an ancient magazine, though not his face, not so well. His face is beginning to fade, possibly because it wasn't always the same</a:t>
            </a:r>
            <a:r>
              <a:rPr lang="en-US" sz="1600" dirty="0">
                <a:solidFill>
                  <a:schemeClr val="tx1"/>
                </a:solidFill>
              </a:rPr>
              <a:t>: his face had different expressions, his clothes did not</a:t>
            </a:r>
            <a:r>
              <a:rPr lang="en-US" sz="1600" dirty="0">
                <a:solidFill>
                  <a:schemeClr val="tx1">
                    <a:lumMod val="85000"/>
                  </a:schemeClr>
                </a:solidFill>
              </a:rPr>
              <a:t>. I pray that the hole, or two or three, there was more than one shot, they were close together, I pray that at </a:t>
            </a:r>
            <a:r>
              <a:rPr lang="en-US" sz="1600" dirty="0">
                <a:solidFill>
                  <a:schemeClr val="tx1"/>
                </a:solidFill>
              </a:rPr>
              <a:t>least one hole is neatly, quickly, and finally through the skull, through the place where all the pictures were, so that there would have been only the one flash, of darkness or pain, dull I hope, like the word thud, only the one and then silence.</a:t>
            </a:r>
          </a:p>
          <a:p>
            <a:pPr marL="0" indent="0" algn="just">
              <a:buNone/>
            </a:pPr>
            <a:r>
              <a:rPr lang="en-US" sz="1600" dirty="0">
                <a:solidFill>
                  <a:schemeClr val="tx1">
                    <a:lumMod val="85000"/>
                  </a:schemeClr>
                </a:solidFill>
              </a:rPr>
              <a:t>(page 73 to 89)</a:t>
            </a:r>
          </a:p>
        </p:txBody>
      </p:sp>
    </p:spTree>
    <p:extLst>
      <p:ext uri="{BB962C8B-B14F-4D97-AF65-F5344CB8AC3E}">
        <p14:creationId xmlns:p14="http://schemas.microsoft.com/office/powerpoint/2010/main" val="37459013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E6496-A7C7-4DAF-BBF1-B1B4775A7631}"/>
              </a:ext>
            </a:extLst>
          </p:cNvPr>
          <p:cNvSpPr>
            <a:spLocks noGrp="1"/>
          </p:cNvSpPr>
          <p:nvPr>
            <p:ph type="title"/>
          </p:nvPr>
        </p:nvSpPr>
        <p:spPr/>
        <p:txBody>
          <a:bodyPr>
            <a:normAutofit/>
          </a:bodyPr>
          <a:lstStyle/>
          <a:p>
            <a:r>
              <a:rPr lang="en-GB" dirty="0"/>
              <a:t>Red Sparrow by Francis Lawrence</a:t>
            </a:r>
          </a:p>
        </p:txBody>
      </p:sp>
      <p:pic>
        <p:nvPicPr>
          <p:cNvPr id="4" name="Espace réservé du contenu 3" descr="Afficher l’image source">
            <a:extLst>
              <a:ext uri="{FF2B5EF4-FFF2-40B4-BE49-F238E27FC236}">
                <a16:creationId xmlns:a16="http://schemas.microsoft.com/office/drawing/2014/main" id="{6A253316-3AA8-4BD7-BFFF-AEE4EFEF7ED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745"/>
          <a:stretch/>
        </p:blipFill>
        <p:spPr bwMode="auto">
          <a:xfrm>
            <a:off x="773429" y="1420615"/>
            <a:ext cx="5392113" cy="2517183"/>
          </a:xfrm>
          <a:prstGeom prst="rect">
            <a:avLst/>
          </a:prstGeom>
          <a:noFill/>
          <a:ln>
            <a:noFill/>
          </a:ln>
        </p:spPr>
      </p:pic>
      <p:pic>
        <p:nvPicPr>
          <p:cNvPr id="5" name="Image 4">
            <a:extLst>
              <a:ext uri="{FF2B5EF4-FFF2-40B4-BE49-F238E27FC236}">
                <a16:creationId xmlns:a16="http://schemas.microsoft.com/office/drawing/2014/main" id="{A33A387D-6207-4129-A706-8861A5DE1C18}"/>
              </a:ext>
            </a:extLst>
          </p:cNvPr>
          <p:cNvPicPr/>
          <p:nvPr/>
        </p:nvPicPr>
        <p:blipFill>
          <a:blip r:embed="rId3"/>
          <a:stretch>
            <a:fillRect/>
          </a:stretch>
        </p:blipFill>
        <p:spPr>
          <a:xfrm>
            <a:off x="6165542" y="1420615"/>
            <a:ext cx="4792992" cy="2517183"/>
          </a:xfrm>
          <a:prstGeom prst="rect">
            <a:avLst/>
          </a:prstGeom>
        </p:spPr>
      </p:pic>
      <p:pic>
        <p:nvPicPr>
          <p:cNvPr id="6" name="Image 5" descr="Afficher l’image source">
            <a:extLst>
              <a:ext uri="{FF2B5EF4-FFF2-40B4-BE49-F238E27FC236}">
                <a16:creationId xmlns:a16="http://schemas.microsoft.com/office/drawing/2014/main" id="{04D89280-64BB-44FE-BE28-EBE4BA861C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29" y="3937798"/>
            <a:ext cx="5392113" cy="2696057"/>
          </a:xfrm>
          <a:prstGeom prst="rect">
            <a:avLst/>
          </a:prstGeom>
          <a:noFill/>
          <a:ln>
            <a:noFill/>
          </a:ln>
        </p:spPr>
      </p:pic>
      <p:pic>
        <p:nvPicPr>
          <p:cNvPr id="7" name="Image 6">
            <a:extLst>
              <a:ext uri="{FF2B5EF4-FFF2-40B4-BE49-F238E27FC236}">
                <a16:creationId xmlns:a16="http://schemas.microsoft.com/office/drawing/2014/main" id="{9381D5AD-869D-4295-A05C-6EC3C6706327}"/>
              </a:ext>
            </a:extLst>
          </p:cNvPr>
          <p:cNvPicPr/>
          <p:nvPr/>
        </p:nvPicPr>
        <p:blipFill rotWithShape="1">
          <a:blip r:embed="rId5">
            <a:extLst>
              <a:ext uri="{28A0092B-C50C-407E-A947-70E740481C1C}">
                <a14:useLocalDpi xmlns:a14="http://schemas.microsoft.com/office/drawing/2010/main" val="0"/>
              </a:ext>
            </a:extLst>
          </a:blip>
          <a:srcRect l="25643" t="6774" r="903" b="4639"/>
          <a:stretch/>
        </p:blipFill>
        <p:spPr>
          <a:xfrm>
            <a:off x="6165542" y="3937798"/>
            <a:ext cx="4792992" cy="2696057"/>
          </a:xfrm>
          <a:prstGeom prst="rect">
            <a:avLst/>
          </a:prstGeom>
        </p:spPr>
      </p:pic>
    </p:spTree>
    <p:extLst>
      <p:ext uri="{BB962C8B-B14F-4D97-AF65-F5344CB8AC3E}">
        <p14:creationId xmlns:p14="http://schemas.microsoft.com/office/powerpoint/2010/main" val="197077782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CDE77-1E83-4C7B-9F63-38A9B8B327DA}"/>
              </a:ext>
            </a:extLst>
          </p:cNvPr>
          <p:cNvSpPr>
            <a:spLocks noGrp="1"/>
          </p:cNvSpPr>
          <p:nvPr>
            <p:ph type="title"/>
          </p:nvPr>
        </p:nvSpPr>
        <p:spPr/>
        <p:txBody>
          <a:bodyPr>
            <a:normAutofit/>
          </a:bodyPr>
          <a:lstStyle/>
          <a:p>
            <a:r>
              <a:rPr lang="en-US" dirty="0"/>
              <a:t>I know this much is true by Wally Lamb</a:t>
            </a:r>
            <a:endParaRPr lang="fr-FR" dirty="0"/>
          </a:p>
        </p:txBody>
      </p:sp>
      <p:sp>
        <p:nvSpPr>
          <p:cNvPr id="7" name="ZoneTexte 6">
            <a:extLst>
              <a:ext uri="{FF2B5EF4-FFF2-40B4-BE49-F238E27FC236}">
                <a16:creationId xmlns:a16="http://schemas.microsoft.com/office/drawing/2014/main" id="{52DC06CC-CC97-404C-8928-151647F011A2}"/>
              </a:ext>
            </a:extLst>
          </p:cNvPr>
          <p:cNvSpPr txBox="1"/>
          <p:nvPr/>
        </p:nvSpPr>
        <p:spPr>
          <a:xfrm>
            <a:off x="647700" y="1859340"/>
            <a:ext cx="10927080" cy="369332"/>
          </a:xfrm>
          <a:prstGeom prst="rect">
            <a:avLst/>
          </a:prstGeom>
          <a:noFill/>
        </p:spPr>
        <p:txBody>
          <a:bodyPr wrap="square">
            <a:spAutoFit/>
          </a:bodyPr>
          <a:lstStyle/>
          <a:p>
            <a:endParaRPr lang="fr-FR" dirty="0"/>
          </a:p>
        </p:txBody>
      </p:sp>
      <p:sp>
        <p:nvSpPr>
          <p:cNvPr id="5" name="ZoneTexte 4">
            <a:extLst>
              <a:ext uri="{FF2B5EF4-FFF2-40B4-BE49-F238E27FC236}">
                <a16:creationId xmlns:a16="http://schemas.microsoft.com/office/drawing/2014/main" id="{100C0F45-2828-43D8-8367-E2CC542B51EA}"/>
              </a:ext>
            </a:extLst>
          </p:cNvPr>
          <p:cNvSpPr txBox="1"/>
          <p:nvPr/>
        </p:nvSpPr>
        <p:spPr>
          <a:xfrm>
            <a:off x="304800" y="1580050"/>
            <a:ext cx="11536680" cy="3628750"/>
          </a:xfrm>
          <a:prstGeom prst="rect">
            <a:avLst/>
          </a:prstGeom>
          <a:noFill/>
        </p:spPr>
        <p:txBody>
          <a:bodyPr wrap="square">
            <a:spAutoFit/>
          </a:bodyPr>
          <a:lstStyle/>
          <a:p>
            <a:pPr algn="just">
              <a:lnSpc>
                <a:spcPct val="107000"/>
              </a:lnSpc>
              <a:spcAft>
                <a:spcPts val="800"/>
              </a:spcAft>
            </a:pPr>
            <a:r>
              <a:rPr lang="en-GB" sz="1800" dirty="0">
                <a:effectLst/>
                <a:ea typeface="Calibri" panose="020F0502020204030204" pitchFamily="34" charset="0"/>
                <a:cs typeface="Times New Roman" panose="02020603050405020304" pitchFamily="18" charset="0"/>
              </a:rPr>
              <a:t>Ours was a terrible twenty-four-day journey to la ‘</a:t>
            </a:r>
            <a:r>
              <a:rPr lang="en-GB" sz="1800" dirty="0" err="1">
                <a:effectLst/>
                <a:ea typeface="Calibri" panose="020F0502020204030204" pitchFamily="34" charset="0"/>
                <a:cs typeface="Times New Roman" panose="02020603050405020304" pitchFamily="18" charset="0"/>
              </a:rPr>
              <a:t>Merica</a:t>
            </a:r>
            <a:r>
              <a:rPr lang="en-GB" sz="1800" dirty="0">
                <a:effectLst/>
                <a:ea typeface="Calibri" panose="020F0502020204030204" pitchFamily="34" charset="0"/>
                <a:cs typeface="Times New Roman" panose="02020603050405020304" pitchFamily="18" charset="0"/>
              </a:rPr>
              <a:t>, made unbearable by spoiled food, tainted water, and rolling seas. </a:t>
            </a:r>
            <a:r>
              <a:rPr lang="en-GB" sz="1800" dirty="0">
                <a:solidFill>
                  <a:schemeClr val="tx1">
                    <a:lumMod val="85000"/>
                  </a:schemeClr>
                </a:solidFill>
                <a:effectLst/>
                <a:ea typeface="Calibri" panose="020F0502020204030204" pitchFamily="34" charset="0"/>
                <a:cs typeface="Times New Roman" panose="02020603050405020304" pitchFamily="18" charset="0"/>
              </a:rPr>
              <a:t>A broken propeller delayed us off the coast of Portugal for </a:t>
            </a:r>
            <a:r>
              <a:rPr lang="en-GB" sz="1800" dirty="0">
                <a:effectLst/>
                <a:ea typeface="Calibri" panose="020F0502020204030204" pitchFamily="34" charset="0"/>
                <a:cs typeface="Times New Roman" panose="02020603050405020304" pitchFamily="18" charset="0"/>
              </a:rPr>
              <a:t>three extra days and nights of hell</a:t>
            </a:r>
            <a:r>
              <a:rPr lang="en-GB" sz="1800" dirty="0">
                <a:solidFill>
                  <a:schemeClr val="tx1">
                    <a:lumMod val="85000"/>
                  </a:schemeClr>
                </a:solidFill>
                <a:effectLst/>
                <a:ea typeface="Calibri" panose="020F0502020204030204" pitchFamily="34" charset="0"/>
                <a:cs typeface="Times New Roman" panose="02020603050405020304" pitchFamily="18" charset="0"/>
              </a:rPr>
              <a:t>. Worst of all was </a:t>
            </a:r>
            <a:r>
              <a:rPr lang="en-GB" sz="1800" dirty="0">
                <a:effectLst/>
                <a:ea typeface="Calibri" panose="020F0502020204030204" pitchFamily="34" charset="0"/>
                <a:cs typeface="Times New Roman" panose="02020603050405020304" pitchFamily="18" charset="0"/>
              </a:rPr>
              <a:t>the darkness and stink of life below, inside the belly of the big ship</a:t>
            </a:r>
            <a:r>
              <a:rPr lang="en-GB" sz="1800" dirty="0">
                <a:solidFill>
                  <a:schemeClr val="tx1">
                    <a:lumMod val="85000"/>
                  </a:schemeClr>
                </a:solidFill>
                <a:effectLst/>
                <a:ea typeface="Calibri" panose="020F0502020204030204" pitchFamily="34" charset="0"/>
                <a:cs typeface="Times New Roman" panose="02020603050405020304" pitchFamily="18" charset="0"/>
              </a:rPr>
              <a:t>. Where there is sun and fresh air, there is hope, but here the sun did not shine and the air we breathed was stale and fetid. Above-board, bands played and the filthy rich dined off china and drank from fancy glasses. We in steerage lived like rats. Women and children sobbed, men fought each other over trifles, and everyone suffered the stench of vomit and excrement. There was a </a:t>
            </a:r>
            <a:r>
              <a:rPr lang="en-GB" sz="1800" dirty="0">
                <a:effectLst/>
                <a:ea typeface="Calibri" panose="020F0502020204030204" pitchFamily="34" charset="0"/>
                <a:cs typeface="Times New Roman" panose="02020603050405020304" pitchFamily="18" charset="0"/>
              </a:rPr>
              <a:t>stabbing</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err="1">
                <a:solidFill>
                  <a:schemeClr val="tx1">
                    <a:lumMod val="85000"/>
                  </a:schemeClr>
                </a:solidFill>
                <a:effectLst/>
                <a:ea typeface="Calibri" panose="020F0502020204030204" pitchFamily="34" charset="0"/>
                <a:cs typeface="Times New Roman" panose="02020603050405020304" pitchFamily="18" charset="0"/>
              </a:rPr>
              <a:t>en</a:t>
            </a:r>
            <a:r>
              <a:rPr lang="en-GB" sz="1800" dirty="0">
                <a:solidFill>
                  <a:schemeClr val="tx1">
                    <a:lumMod val="85000"/>
                  </a:schemeClr>
                </a:solidFill>
                <a:effectLst/>
                <a:ea typeface="Calibri" panose="020F0502020204030204" pitchFamily="34" charset="0"/>
                <a:cs typeface="Times New Roman" panose="02020603050405020304" pitchFamily="18" charset="0"/>
              </a:rPr>
              <a:t> route, and </a:t>
            </a:r>
            <a:r>
              <a:rPr lang="en-GB" sz="1800" dirty="0">
                <a:effectLst/>
                <a:ea typeface="Calibri" panose="020F0502020204030204" pitchFamily="34" charset="0"/>
                <a:cs typeface="Times New Roman" panose="02020603050405020304" pitchFamily="18" charset="0"/>
              </a:rPr>
              <a:t>the birth of a baby</a:t>
            </a:r>
            <a:r>
              <a:rPr lang="en-GB" sz="1800" dirty="0">
                <a:solidFill>
                  <a:schemeClr val="tx1">
                    <a:lumMod val="85000"/>
                  </a:schemeClr>
                </a:solidFill>
                <a:effectLst/>
                <a:ea typeface="Calibri" panose="020F0502020204030204" pitchFamily="34" charset="0"/>
                <a:cs typeface="Times New Roman" panose="02020603050405020304" pitchFamily="18" charset="0"/>
              </a:rPr>
              <a:t>, and the </a:t>
            </a:r>
            <a:r>
              <a:rPr lang="en-GB" sz="1800" dirty="0">
                <a:effectLst/>
                <a:ea typeface="Calibri" panose="020F0502020204030204" pitchFamily="34" charset="0"/>
                <a:cs typeface="Times New Roman" panose="02020603050405020304" pitchFamily="18" charset="0"/>
              </a:rPr>
              <a:t>death of the child’s mother </a:t>
            </a:r>
            <a:r>
              <a:rPr lang="en-GB" sz="1800" dirty="0">
                <a:solidFill>
                  <a:schemeClr val="tx1">
                    <a:lumMod val="85000"/>
                  </a:schemeClr>
                </a:solidFill>
                <a:effectLst/>
                <a:ea typeface="Calibri" panose="020F0502020204030204" pitchFamily="34" charset="0"/>
                <a:cs typeface="Times New Roman" panose="02020603050405020304" pitchFamily="18" charset="0"/>
              </a:rPr>
              <a:t>two days later. That </a:t>
            </a:r>
            <a:r>
              <a:rPr lang="en-GB" sz="1800" dirty="0">
                <a:effectLst/>
                <a:ea typeface="Calibri" panose="020F0502020204030204" pitchFamily="34" charset="0"/>
                <a:cs typeface="Times New Roman" panose="02020603050405020304" pitchFamily="18" charset="0"/>
              </a:rPr>
              <a:t>crying</a:t>
            </a:r>
            <a:r>
              <a:rPr lang="en-GB" sz="1800" dirty="0">
                <a:solidFill>
                  <a:schemeClr val="tx1">
                    <a:lumMod val="85000"/>
                  </a:schemeClr>
                </a:solidFill>
                <a:effectLst/>
                <a:ea typeface="Calibri" panose="020F0502020204030204" pitchFamily="34" charset="0"/>
                <a:cs typeface="Times New Roman" panose="02020603050405020304" pitchFamily="18" charset="0"/>
              </a:rPr>
              <a:t> bambino was passed from breast to breast after that, and we </a:t>
            </a:r>
            <a:r>
              <a:rPr lang="en-GB" sz="1800" dirty="0">
                <a:effectLst/>
                <a:ea typeface="Calibri" panose="020F0502020204030204" pitchFamily="34" charset="0"/>
                <a:cs typeface="Times New Roman" panose="02020603050405020304" pitchFamily="18" charset="0"/>
              </a:rPr>
              <a:t>prayed for its fate.</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a:effectLst/>
                <a:ea typeface="Calibri" panose="020F0502020204030204" pitchFamily="34" charset="0"/>
                <a:cs typeface="Times New Roman" panose="02020603050405020304" pitchFamily="18" charset="0"/>
              </a:rPr>
              <a:t>All our fates. </a:t>
            </a:r>
            <a:r>
              <a:rPr lang="en-GB" sz="1800" dirty="0">
                <a:solidFill>
                  <a:schemeClr val="tx1">
                    <a:lumMod val="85000"/>
                  </a:schemeClr>
                </a:solidFill>
                <a:effectLst/>
                <a:ea typeface="Calibri" panose="020F0502020204030204" pitchFamily="34" charset="0"/>
                <a:cs typeface="Times New Roman" panose="02020603050405020304" pitchFamily="18" charset="0"/>
              </a:rPr>
              <a:t>That baby </a:t>
            </a:r>
            <a:r>
              <a:rPr lang="en-GB" sz="1800" dirty="0">
                <a:effectLst/>
                <a:ea typeface="Calibri" panose="020F0502020204030204" pitchFamily="34" charset="0"/>
                <a:cs typeface="Times New Roman" panose="02020603050405020304" pitchFamily="18" charset="0"/>
              </a:rPr>
              <a:t>cried for us all! </a:t>
            </a:r>
            <a:r>
              <a:rPr lang="en-GB" sz="1800" dirty="0">
                <a:solidFill>
                  <a:schemeClr val="tx1">
                    <a:lumMod val="85000"/>
                  </a:schemeClr>
                </a:solidFill>
                <a:effectLst/>
                <a:ea typeface="Calibri" panose="020F0502020204030204" pitchFamily="34" charset="0"/>
                <a:cs typeface="Times New Roman" panose="02020603050405020304" pitchFamily="18" charset="0"/>
              </a:rPr>
              <a:t>There were rats, too, plenty of them; night time was when those goddamned creatures prowled. One night I woke to find one sitting on my neck, sniffing at my </a:t>
            </a:r>
            <a:r>
              <a:rPr lang="en-GB" sz="1800" dirty="0" err="1">
                <a:solidFill>
                  <a:schemeClr val="tx1">
                    <a:lumMod val="85000"/>
                  </a:schemeClr>
                </a:solidFill>
                <a:effectLst/>
                <a:ea typeface="Calibri" panose="020F0502020204030204" pitchFamily="34" charset="0"/>
                <a:cs typeface="Times New Roman" panose="02020603050405020304" pitchFamily="18" charset="0"/>
              </a:rPr>
              <a:t>mustache</a:t>
            </a:r>
            <a:r>
              <a:rPr lang="en-GB" sz="1800" dirty="0">
                <a:solidFill>
                  <a:schemeClr val="tx1">
                    <a:lumMod val="85000"/>
                  </a:schemeClr>
                </a:solidFill>
                <a:effectLst/>
                <a:ea typeface="Calibri" panose="020F0502020204030204" pitchFamily="34" charset="0"/>
                <a:cs typeface="Times New Roman" panose="02020603050405020304" pitchFamily="18" charset="0"/>
              </a:rPr>
              <a:t>. I screamed out, waking even my brother Pasquale, who always slept like a dead man. After that night, I took no chances, napping as best I could while sitting or leaning against beams and walls. Day and night fell together on that </a:t>
            </a:r>
            <a:r>
              <a:rPr lang="en-GB" sz="1800" dirty="0">
                <a:effectLst/>
                <a:ea typeface="Calibri" panose="020F0502020204030204" pitchFamily="34" charset="0"/>
                <a:cs typeface="Times New Roman" panose="02020603050405020304" pitchFamily="18" charset="0"/>
              </a:rPr>
              <a:t>hellish journey </a:t>
            </a:r>
            <a:r>
              <a:rPr lang="en-GB" sz="1800" dirty="0">
                <a:solidFill>
                  <a:schemeClr val="tx1">
                    <a:lumMod val="85000"/>
                  </a:schemeClr>
                </a:solidFill>
                <a:effectLst/>
                <a:ea typeface="Calibri" panose="020F0502020204030204" pitchFamily="34" charset="0"/>
                <a:cs typeface="Times New Roman" panose="02020603050405020304" pitchFamily="18" charset="0"/>
              </a:rPr>
              <a:t>across the sea, and my mind existed in a place between sleep and vigilance.</a:t>
            </a:r>
            <a:endParaRPr lang="fr-FR" sz="1800" dirty="0">
              <a:solidFill>
                <a:schemeClr val="tx1">
                  <a:lumMod val="8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27634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13BF4-CF6C-4144-BC7A-8EA3A72DFDB7}"/>
              </a:ext>
            </a:extLst>
          </p:cNvPr>
          <p:cNvSpPr>
            <a:spLocks noGrp="1"/>
          </p:cNvSpPr>
          <p:nvPr>
            <p:ph type="title"/>
          </p:nvPr>
        </p:nvSpPr>
        <p:spPr/>
        <p:txBody>
          <a:bodyPr>
            <a:normAutofit/>
          </a:bodyPr>
          <a:lstStyle/>
          <a:p>
            <a:r>
              <a:rPr lang="en-US" dirty="0"/>
              <a:t>Still I rise by Maya Angelou</a:t>
            </a:r>
            <a:endParaRPr lang="fr-FR" dirty="0"/>
          </a:p>
        </p:txBody>
      </p:sp>
      <p:graphicFrame>
        <p:nvGraphicFramePr>
          <p:cNvPr id="4" name="Tableau 4">
            <a:extLst>
              <a:ext uri="{FF2B5EF4-FFF2-40B4-BE49-F238E27FC236}">
                <a16:creationId xmlns:a16="http://schemas.microsoft.com/office/drawing/2014/main" id="{47588E5C-2085-471E-A350-E202739E700C}"/>
              </a:ext>
            </a:extLst>
          </p:cNvPr>
          <p:cNvGraphicFramePr>
            <a:graphicFrameLocks noGrp="1"/>
          </p:cNvGraphicFramePr>
          <p:nvPr>
            <p:ph idx="1"/>
            <p:extLst>
              <p:ext uri="{D42A27DB-BD31-4B8C-83A1-F6EECF244321}">
                <p14:modId xmlns:p14="http://schemas.microsoft.com/office/powerpoint/2010/main" val="2756760076"/>
              </p:ext>
            </p:extLst>
          </p:nvPr>
        </p:nvGraphicFramePr>
        <p:xfrm>
          <a:off x="601981" y="1444625"/>
          <a:ext cx="10393677" cy="5212080"/>
        </p:xfrm>
        <a:graphic>
          <a:graphicData uri="http://schemas.openxmlformats.org/drawingml/2006/table">
            <a:tbl>
              <a:tblPr>
                <a:tableStyleId>{5C22544A-7EE6-4342-B048-85BDC9FD1C3A}</a:tableStyleId>
              </a:tblPr>
              <a:tblGrid>
                <a:gridCol w="3383279">
                  <a:extLst>
                    <a:ext uri="{9D8B030D-6E8A-4147-A177-3AD203B41FA5}">
                      <a16:colId xmlns:a16="http://schemas.microsoft.com/office/drawing/2014/main" val="1159300283"/>
                    </a:ext>
                  </a:extLst>
                </a:gridCol>
                <a:gridCol w="3505199">
                  <a:extLst>
                    <a:ext uri="{9D8B030D-6E8A-4147-A177-3AD203B41FA5}">
                      <a16:colId xmlns:a16="http://schemas.microsoft.com/office/drawing/2014/main" val="390063334"/>
                    </a:ext>
                  </a:extLst>
                </a:gridCol>
                <a:gridCol w="3505199">
                  <a:extLst>
                    <a:ext uri="{9D8B030D-6E8A-4147-A177-3AD203B41FA5}">
                      <a16:colId xmlns:a16="http://schemas.microsoft.com/office/drawing/2014/main" val="2530656587"/>
                    </a:ext>
                  </a:extLst>
                </a:gridCol>
              </a:tblGrid>
              <a:tr h="370840">
                <a:tc>
                  <a:txBody>
                    <a:bodyPr/>
                    <a:lstStyle/>
                    <a:p>
                      <a:r>
                        <a:rPr lang="en-GB" sz="1600" kern="1200" dirty="0">
                          <a:solidFill>
                            <a:schemeClr val="tx1"/>
                          </a:solidFill>
                          <a:effectLst/>
                          <a:latin typeface="+mn-lt"/>
                          <a:ea typeface="+mn-ea"/>
                          <a:cs typeface="+mn-cs"/>
                        </a:rPr>
                        <a:t>You may write me down in history</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With your bitter, twisted lies,</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You may trod me in the very dirt</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But still, like dust, I'll rise.</a:t>
                      </a:r>
                      <a:endParaRPr lang="fr-FR" sz="1600" kern="1200" dirty="0">
                        <a:solidFill>
                          <a:schemeClr val="tx1"/>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sassiness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Why are you beset with gloom?</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walk like I've got oil wells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Pumping in my living room.</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moons and like suns,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With the certainty of tides,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hopes springing high,</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Still I'll rise.</a:t>
                      </a:r>
                    </a:p>
                    <a:p>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Did you want to see me broken?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Bowed head and lowered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Shoulders falling down like teardrops,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Weakened by my soulful cries?</a:t>
                      </a:r>
                      <a:endParaRPr lang="fr-FR" sz="1600" kern="1200" dirty="0">
                        <a:solidFill>
                          <a:schemeClr val="tx1">
                            <a:lumMod val="85000"/>
                          </a:schemeClr>
                        </a:solidFill>
                        <a:effectLst/>
                        <a:latin typeface="+mn-lt"/>
                        <a:ea typeface="+mn-ea"/>
                        <a:cs typeface="+mn-cs"/>
                      </a:endParaRP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Does my haughtiness offend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Don't you take it awful hard</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laugh like I've got gold mines</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Diggin</a:t>
                      </a:r>
                      <a:r>
                        <a:rPr lang="en-GB" sz="1600" kern="1200" dirty="0">
                          <a:solidFill>
                            <a:schemeClr val="tx1">
                              <a:lumMod val="85000"/>
                            </a:schemeClr>
                          </a:solidFill>
                          <a:effectLst/>
                          <a:latin typeface="+mn-lt"/>
                          <a:ea typeface="+mn-ea"/>
                          <a:cs typeface="+mn-cs"/>
                        </a:rPr>
                        <a:t>’ in my own backyard.</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shoot me with your words,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cut me with your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kill me with your hatefulness,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But still, like air, I’ll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sexiness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it come as a surprise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dance like I've got diamonds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At the meeting of my thighs?</a:t>
                      </a: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Out of the huts of history’s shame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Up from a past that’s rooted in pain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I'm a black ocean, leaping and wide,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Welling and swelling I bear in the tide.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Leaving behind nights of terror and fear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Into a daybreak that’s wondrously clear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Bringing the gifts that my ancestors gave,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am the dream and the hope of the slave.</a:t>
                      </a:r>
                      <a:endParaRPr lang="fr-FR" sz="1600" kern="1200" dirty="0">
                        <a:solidFill>
                          <a:schemeClr val="tx1">
                            <a:lumMod val="85000"/>
                          </a:schemeClr>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endParaRPr lang="fr-FR" sz="1600" dirty="0">
                        <a:solidFill>
                          <a:schemeClr val="tx1">
                            <a:lumMod val="85000"/>
                          </a:schemeClr>
                        </a:solidFill>
                      </a:endParaRPr>
                    </a:p>
                  </a:txBody>
                  <a:tcPr>
                    <a:solidFill>
                      <a:srgbClr val="272729"/>
                    </a:solidFill>
                  </a:tcPr>
                </a:tc>
                <a:extLst>
                  <a:ext uri="{0D108BD9-81ED-4DB2-BD59-A6C34878D82A}">
                    <a16:rowId xmlns:a16="http://schemas.microsoft.com/office/drawing/2014/main" val="2333504910"/>
                  </a:ext>
                </a:extLst>
              </a:tr>
            </a:tbl>
          </a:graphicData>
        </a:graphic>
      </p:graphicFrame>
    </p:spTree>
    <p:extLst>
      <p:ext uri="{BB962C8B-B14F-4D97-AF65-F5344CB8AC3E}">
        <p14:creationId xmlns:p14="http://schemas.microsoft.com/office/powerpoint/2010/main" val="23689370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A50D-18FB-4906-84AC-B2B2C63019C5}"/>
              </a:ext>
            </a:extLst>
          </p:cNvPr>
          <p:cNvSpPr>
            <a:spLocks noGrp="1"/>
          </p:cNvSpPr>
          <p:nvPr>
            <p:ph type="title"/>
          </p:nvPr>
        </p:nvSpPr>
        <p:spPr/>
        <p:txBody>
          <a:bodyPr/>
          <a:lstStyle/>
          <a:p>
            <a:r>
              <a:rPr lang="fr-FR" dirty="0" err="1"/>
              <a:t>Credits</a:t>
            </a:r>
            <a:endParaRPr lang="fr-FR" dirty="0"/>
          </a:p>
        </p:txBody>
      </p:sp>
      <p:sp>
        <p:nvSpPr>
          <p:cNvPr id="3" name="Espace réservé du contenu 2">
            <a:extLst>
              <a:ext uri="{FF2B5EF4-FFF2-40B4-BE49-F238E27FC236}">
                <a16:creationId xmlns:a16="http://schemas.microsoft.com/office/drawing/2014/main" id="{B61E33A6-5C0D-4C64-AFA7-CB1FF4B50CF1}"/>
              </a:ext>
            </a:extLst>
          </p:cNvPr>
          <p:cNvSpPr>
            <a:spLocks noGrp="1"/>
          </p:cNvSpPr>
          <p:nvPr>
            <p:ph idx="1"/>
          </p:nvPr>
        </p:nvSpPr>
        <p:spPr>
          <a:xfrm>
            <a:off x="297180" y="1732449"/>
            <a:ext cx="11803380" cy="4988391"/>
          </a:xfrm>
        </p:spPr>
        <p:txBody>
          <a:bodyPr>
            <a:normAutofit fontScale="70000" lnSpcReduction="20000"/>
          </a:bodyPr>
          <a:lstStyle/>
          <a:p>
            <a:pPr marL="0" indent="0">
              <a:buNone/>
            </a:pPr>
            <a:r>
              <a:rPr lang="en-US" b="1" dirty="0"/>
              <a:t>The Joker</a:t>
            </a:r>
          </a:p>
          <a:p>
            <a:pPr marL="0" indent="0">
              <a:buNone/>
            </a:pPr>
            <a:r>
              <a:rPr lang="en-US" dirty="0"/>
              <a:t>The Joker going up the Stairs:  </a:t>
            </a:r>
            <a:r>
              <a:rPr lang="en-US"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https://youtu.be/OoTx1cYC5u8?t=18</a:t>
            </a:r>
            <a:endParaRPr lang="en-US" dirty="0">
              <a:solidFill>
                <a:schemeClr val="accent3">
                  <a:lumMod val="40000"/>
                  <a:lumOff val="60000"/>
                </a:schemeClr>
              </a:solidFill>
            </a:endParaRPr>
          </a:p>
          <a:p>
            <a:pPr marL="0" indent="0">
              <a:buNone/>
            </a:pPr>
            <a:r>
              <a:rPr lang="en-US" dirty="0"/>
              <a:t>The Joker Going down the stair: </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https://img.republicworld.com/republic-prod/stories/promolarge/xxhdpi/mnhowa4mxuncu9x2_1574239813.jpeg</a:t>
            </a:r>
            <a:endParaRPr lang="en-US" dirty="0">
              <a:solidFill>
                <a:schemeClr val="accent3">
                  <a:lumMod val="40000"/>
                  <a:lumOff val="60000"/>
                </a:schemeClr>
              </a:solidFill>
            </a:endParaRPr>
          </a:p>
          <a:p>
            <a:pPr marL="0" indent="0">
              <a:buNone/>
            </a:pPr>
            <a:r>
              <a:rPr lang="en-US" b="1" dirty="0"/>
              <a:t>The handmaid’s Tale:</a:t>
            </a:r>
          </a:p>
          <a:p>
            <a:pPr marL="0" indent="0">
              <a:buNone/>
            </a:pPr>
            <a:r>
              <a:rPr lang="en-US" dirty="0"/>
              <a:t>Text: </a:t>
            </a:r>
            <a:r>
              <a:rPr lang="en-US"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https://docs.google.com/viewer?a=v&amp;pid=sites&amp;srcid=ZGVmYXVsdGRvbWFpbnxkb25uYWx1dGplbnN8Z3g6NWNlZjc3NjM5ODFhY2I0NQ</a:t>
            </a:r>
            <a:endParaRPr lang="en-US" dirty="0">
              <a:solidFill>
                <a:schemeClr val="accent3">
                  <a:lumMod val="40000"/>
                  <a:lumOff val="60000"/>
                </a:schemeClr>
              </a:solidFill>
            </a:endParaRPr>
          </a:p>
          <a:p>
            <a:pPr marL="0" indent="0">
              <a:buNone/>
            </a:pPr>
            <a:r>
              <a:rPr lang="en-US" b="1" dirty="0"/>
              <a:t>Red Sparrow:</a:t>
            </a:r>
          </a:p>
          <a:p>
            <a:pPr marL="0" indent="0">
              <a:buNone/>
            </a:pPr>
            <a:r>
              <a:rPr lang="en-US" dirty="0"/>
              <a:t>Image 1 The ballet: </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https://</a:t>
            </a:r>
            <a:r>
              <a:rPr lang="en-US" dirty="0">
                <a:solidFill>
                  <a:srgbClr val="D4C0A6"/>
                </a:solidFill>
                <a:hlinkClick r:id="rId5">
                  <a:extLst>
                    <a:ext uri="{A12FA001-AC4F-418D-AE19-62706E023703}">
                      <ahyp:hlinkClr xmlns:ahyp="http://schemas.microsoft.com/office/drawing/2018/hyperlinkcolor" val="tx"/>
                    </a:ext>
                  </a:extLst>
                </a:hlinkClick>
              </a:rPr>
              <a:t>tse3</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.mm.bing.net/th/id/OIP.KYD7mV6u2BXECDipsiXMPgAAAA?pid=ImgDet&amp;rs=1</a:t>
            </a:r>
            <a:endParaRPr lang="en-US" dirty="0">
              <a:solidFill>
                <a:schemeClr val="accent3">
                  <a:lumMod val="40000"/>
                  <a:lumOff val="60000"/>
                </a:schemeClr>
              </a:solidFill>
            </a:endParaRPr>
          </a:p>
          <a:p>
            <a:pPr marL="0" indent="0">
              <a:buNone/>
            </a:pPr>
            <a:r>
              <a:rPr lang="en-US" dirty="0"/>
              <a:t>Image 2 The horse School: </a:t>
            </a:r>
            <a:r>
              <a:rPr lang="en-US" dirty="0">
                <a:solidFill>
                  <a:srgbClr val="D4C0A6"/>
                </a:solidFill>
                <a:hlinkClick r:id="rId6">
                  <a:extLst>
                    <a:ext uri="{A12FA001-AC4F-418D-AE19-62706E023703}">
                      <ahyp:hlinkClr xmlns:ahyp="http://schemas.microsoft.com/office/drawing/2018/hyperlinkcolor" val="tx"/>
                    </a:ext>
                  </a:extLst>
                </a:hlinkClick>
              </a:rPr>
              <a:t>https://th.bing.com/th/id/R906148c3e14a8e05be6d95454ca2eb1a</a:t>
            </a:r>
            <a:endParaRPr lang="en-US" dirty="0">
              <a:solidFill>
                <a:srgbClr val="D4C0A6"/>
              </a:solidFill>
            </a:endParaRPr>
          </a:p>
          <a:p>
            <a:pPr marL="0" indent="0">
              <a:buNone/>
            </a:pPr>
            <a:r>
              <a:rPr lang="en-US" dirty="0"/>
              <a:t>Image 3 The torture: </a:t>
            </a:r>
            <a:r>
              <a:rPr lang="en-US" dirty="0">
                <a:solidFill>
                  <a:srgbClr val="D4C0A6"/>
                </a:solidFill>
                <a:hlinkClick r:id="rId7">
                  <a:extLst>
                    <a:ext uri="{A12FA001-AC4F-418D-AE19-62706E023703}">
                      <ahyp:hlinkClr xmlns:ahyp="http://schemas.microsoft.com/office/drawing/2018/hyperlinkcolor" val="tx"/>
                    </a:ext>
                  </a:extLst>
                </a:hlinkClick>
              </a:rPr>
              <a:t>https://th.bing.com/th/id/R197e60bd75209edd589ea0a5513dc537</a:t>
            </a:r>
            <a:endParaRPr lang="en-US" dirty="0">
              <a:solidFill>
                <a:srgbClr val="D4C0A6"/>
              </a:solidFill>
            </a:endParaRPr>
          </a:p>
          <a:p>
            <a:pPr marL="0" indent="0">
              <a:buNone/>
            </a:pPr>
            <a:r>
              <a:rPr lang="en-US" dirty="0"/>
              <a:t>Image 4 The safe heaven: </a:t>
            </a:r>
            <a:r>
              <a:rPr lang="en-US"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https://youtu.be/WVOQrgHcKDA?t=99</a:t>
            </a:r>
            <a:endParaRPr lang="en-US" dirty="0">
              <a:solidFill>
                <a:schemeClr val="accent3">
                  <a:lumMod val="40000"/>
                  <a:lumOff val="60000"/>
                </a:schemeClr>
              </a:solidFill>
            </a:endParaRPr>
          </a:p>
          <a:p>
            <a:pPr marL="0" indent="0">
              <a:buNone/>
            </a:pPr>
            <a:r>
              <a:rPr lang="en-US" b="1" dirty="0"/>
              <a:t>Still I rise:</a:t>
            </a:r>
          </a:p>
          <a:p>
            <a:pPr marL="0" indent="0">
              <a:buNone/>
            </a:pPr>
            <a:r>
              <a:rPr lang="en-US" dirty="0"/>
              <a:t>Poem: </a:t>
            </a:r>
            <a:r>
              <a:rPr lang="en-US" dirty="0">
                <a:solidFill>
                  <a:srgbClr val="D4C0A6"/>
                </a:solidFill>
                <a:hlinkClick r:id="rId9">
                  <a:extLst>
                    <a:ext uri="{A12FA001-AC4F-418D-AE19-62706E023703}">
                      <ahyp:hlinkClr xmlns:ahyp="http://schemas.microsoft.com/office/drawing/2018/hyperlinkcolor" val="tx"/>
                    </a:ext>
                  </a:extLst>
                </a:hlinkClick>
              </a:rPr>
              <a:t>https://owlcation.com/humanities/Analysis-Of-Still-I-Rise-By-Maya-Angelou</a:t>
            </a:r>
            <a:endParaRPr lang="en-US" dirty="0">
              <a:solidFill>
                <a:srgbClr val="D4C0A6"/>
              </a:solidFill>
            </a:endParaRPr>
          </a:p>
          <a:p>
            <a:pPr marL="0" indent="0">
              <a:buNone/>
            </a:pPr>
            <a:r>
              <a:rPr lang="en-US" b="1" dirty="0"/>
              <a:t>I Know this much is </a:t>
            </a:r>
            <a:r>
              <a:rPr lang="en-US" b="1" dirty="0">
                <a:effectLst>
                  <a:outerShdw blurRad="38100" dist="38100" dir="2700000" algn="tl">
                    <a:srgbClr val="000000">
                      <a:alpha val="43137"/>
                    </a:srgbClr>
                  </a:outerShdw>
                </a:effectLst>
              </a:rPr>
              <a:t>True:</a:t>
            </a:r>
            <a:endParaRPr lang="en-US" dirty="0">
              <a:solidFill>
                <a:srgbClr val="D4C0A6"/>
              </a:solidFill>
              <a:effectLst>
                <a:outerShdw blurRad="38100" dist="38100" dir="2700000" algn="tl">
                  <a:srgbClr val="000000">
                    <a:alpha val="43137"/>
                  </a:srgbClr>
                </a:outerShdw>
              </a:effectLst>
            </a:endParaRPr>
          </a:p>
          <a:p>
            <a:pPr marL="0" indent="0">
              <a:buNone/>
            </a:pPr>
            <a:r>
              <a:rPr lang="en-GB" sz="1800" dirty="0">
                <a:effectLst/>
                <a:latin typeface="Times New Roman" panose="02020603050405020304" pitchFamily="18" charset="0"/>
                <a:ea typeface="Calibri" panose="020F0502020204030204" pitchFamily="34" charset="0"/>
              </a:rPr>
              <a:t>Lamb, Wally. I Know This Much Is True (P.S.) (pp. 541-542). HarperCollins e-books. Kindle Edition.</a:t>
            </a:r>
            <a:endParaRPr lang="en-US" b="1" dirty="0">
              <a:solidFill>
                <a:srgbClr val="D4C0A6"/>
              </a:solidFill>
            </a:endParaRPr>
          </a:p>
        </p:txBody>
      </p:sp>
    </p:spTree>
    <p:extLst>
      <p:ext uri="{BB962C8B-B14F-4D97-AF65-F5344CB8AC3E}">
        <p14:creationId xmlns:p14="http://schemas.microsoft.com/office/powerpoint/2010/main" val="3889331442"/>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3932</TotalTime>
  <Words>2217</Words>
  <Application>Microsoft Office PowerPoint</Application>
  <PresentationFormat>Grand écran</PresentationFormat>
  <Paragraphs>101</Paragraphs>
  <Slides>9</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Calibri</vt:lpstr>
      <vt:lpstr>Calisto MT</vt:lpstr>
      <vt:lpstr>OpenDyslexic</vt:lpstr>
      <vt:lpstr>OpenDyslexicAlta</vt:lpstr>
      <vt:lpstr>Times New Roman</vt:lpstr>
      <vt:lpstr>Wingdings 2</vt:lpstr>
      <vt:lpstr>Ardoise</vt:lpstr>
      <vt:lpstr>Theme: Building and Expressing Yourself and/or Travels   Key question: To what extent. Does chaos lead to rebuilding oneself?</vt:lpstr>
      <vt:lpstr>The documents:</vt:lpstr>
      <vt:lpstr>The lost Cafe Schindler by Meriel Schindler </vt:lpstr>
      <vt:lpstr>The Joker by Todd Phillips </vt:lpstr>
      <vt:lpstr>The handmaids Tale (The escape) by Margaret Atwood</vt:lpstr>
      <vt:lpstr>Red Sparrow by Francis Lawrence</vt:lpstr>
      <vt:lpstr>I know this much is true by Wally Lamb</vt:lpstr>
      <vt:lpstr>Still I rise by Maya Angelou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Building and Expressing Yourself and/or Travels   Key question: To what extent. Does chaos inevitably lead to rebuilding oneself?</dc:title>
  <dc:creator>Henry Letellier</dc:creator>
  <cp:lastModifiedBy>Henry Letellier</cp:lastModifiedBy>
  <cp:revision>59</cp:revision>
  <dcterms:created xsi:type="dcterms:W3CDTF">2021-03-08T13:04:13Z</dcterms:created>
  <dcterms:modified xsi:type="dcterms:W3CDTF">2021-05-02T17:25:49Z</dcterms:modified>
</cp:coreProperties>
</file>